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8" r:id="rId9"/>
    <p:sldId id="383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312" r:id="rId25"/>
    <p:sldId id="298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24" r:id="rId37"/>
    <p:sldId id="373" r:id="rId38"/>
    <p:sldId id="374" r:id="rId39"/>
    <p:sldId id="375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80" r:id="rId53"/>
    <p:sldId id="378" r:id="rId54"/>
    <p:sldId id="382" r:id="rId55"/>
    <p:sldId id="303" r:id="rId56"/>
    <p:sldId id="352" r:id="rId57"/>
    <p:sldId id="384" r:id="rId58"/>
    <p:sldId id="302" r:id="rId59"/>
    <p:sldId id="336" r:id="rId60"/>
    <p:sldId id="288" r:id="rId6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641"/>
    <a:srgbClr val="E47469"/>
    <a:srgbClr val="C87358"/>
    <a:srgbClr val="EBCDC3"/>
    <a:srgbClr val="DB7BA0"/>
    <a:srgbClr val="FF7C80"/>
    <a:srgbClr val="CBD79D"/>
    <a:srgbClr val="D9946C"/>
    <a:srgbClr val="87BFBA"/>
    <a:srgbClr val="FA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2" autoAdjust="0"/>
    <p:restoredTop sz="94660"/>
  </p:normalViewPr>
  <p:slideViewPr>
    <p:cSldViewPr>
      <p:cViewPr varScale="1">
        <p:scale>
          <a:sx n="111" d="100"/>
          <a:sy n="111" d="100"/>
        </p:scale>
        <p:origin x="67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2110-9BA5-4F62-89B7-7789E9493172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29F3-B369-4100-8D3A-8BD5323BB1F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31A1-AA53-424F-9E3B-FFB13C576D0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330D-A43B-4FBA-A788-FA419F7CDD84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7EB5-25D1-46B0-B6A9-45C1AEB8C24D}" type="datetime1">
              <a:rPr lang="en-US" altLang="ko-KR" smtClean="0"/>
              <a:t>11/26/2021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1D934-71E1-46E2-91A1-73AFC8C565B1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3987-2EAC-4E76-BEA5-6F0EADCE97C2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5%84%EC%8B%9C%EC%95%84%EC%9D%98_%EC%9D%B8%EA%B5%AC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B%8F%99%EC%95%84%EC%8B%9C%EC%95%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8F%99%EC%95%84%EC%8B%9C%EC%95%84" TargetMode="External"/><Relationship Id="rId5" Type="http://schemas.openxmlformats.org/officeDocument/2006/relationships/hyperlink" Target="https://ko.wikipedia.org/wiki/%EC%9D%B8%EA%B0%84_%EA%B0%9C%EB%B0%9C_%EC%A7%80%EC%88%98#2020%EB%8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+mn-ea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+mn-ea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+mn-ea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+mn-ea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+mn-ea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+mn-ea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+mn-ea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+mn-ea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+mn-ea"/>
                <a:cs typeface="Malgun Gothic"/>
              </a:rPr>
              <a:t>김지원     박윤화</a:t>
            </a:r>
            <a:endParaRPr sz="1600" dirty="0">
              <a:solidFill>
                <a:srgbClr val="EBCDC3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295400" y="2674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28308" y="1371600"/>
            <a:ext cx="6282692" cy="2183718"/>
          </a:xfrm>
          <a:prstGeom prst="round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78829" y="1597284"/>
            <a:ext cx="5562600" cy="18639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Yu Gothic UI" pitchFamily="34" charset="-128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2.2 </a:t>
            </a:r>
            <a:r>
              <a:rPr lang="en-US" altLang="ko-KR" sz="1800" kern="0" spc="100" dirty="0" err="1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Plotly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2.3. </a:t>
            </a:r>
            <a:r>
              <a:rPr lang="en-US" altLang="ko-KR" sz="1800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  <a:endParaRPr lang="en-US" altLang="ko-KR" sz="1800" kern="0" spc="100" dirty="0">
              <a:solidFill>
                <a:srgbClr val="665641"/>
              </a:solidFill>
              <a:latin typeface="Yu Gothic UI" pitchFamily="34" charset="-128"/>
              <a:ea typeface="Yu Gothic UI" pitchFamily="34" charset="-128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2.3 Data Import &amp;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2.4 Data Preprocessing</a:t>
            </a: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: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객체 지향적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itchFamily="34" charset="-128"/>
                </a:rPr>
                <a:t>파이썬</a:t>
              </a:r>
              <a:r>
                <a:rPr lang="ko-KR" altLang="en-US" sz="1600" dirty="0">
                  <a:latin typeface="Yu Gothic" pitchFamily="34" charset="-128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ko-KR" altLang="en-US" sz="1600" dirty="0">
                  <a:latin typeface="Yu Gothic" pitchFamily="34" charset="-128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 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   	     </a:t>
              </a:r>
              <a:r>
                <a:rPr lang="ko-KR" altLang="en-US" sz="1600" dirty="0">
                  <a:latin typeface="Yu Gothic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r>
                <a:rPr lang="ko-KR" altLang="en-US" sz="1600" dirty="0">
                  <a:latin typeface="Yu Gothic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plotly.express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 </a:t>
              </a:r>
              <a:r>
                <a:rPr lang="ko-KR" altLang="en-US" sz="1200" dirty="0">
                  <a:latin typeface="Yu Gothic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plotly.graph_objects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itchFamily="34" charset="-128"/>
                </a:rPr>
                <a:t>커스터마이징이</a:t>
              </a:r>
              <a:r>
                <a:rPr lang="ko-KR" altLang="en-US" sz="1200" dirty="0">
                  <a:latin typeface="Yu Gothic" pitchFamily="34" charset="-128"/>
                </a:rPr>
                <a:t> 가능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plotly.figure_factory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plotly.subplots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</a:t>
              </a:r>
              <a:r>
                <a:rPr lang="ko-KR" altLang="en-US" sz="1200" dirty="0">
                  <a:latin typeface="Yu Gothic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plotly.offline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</a:t>
              </a:r>
              <a:r>
                <a:rPr lang="ko-KR" altLang="en-US" sz="1200" dirty="0">
                  <a:latin typeface="Yu Gothic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HTML</a:t>
              </a:r>
              <a:r>
                <a:rPr lang="ko-KR" altLang="en-US" sz="1200" dirty="0">
                  <a:latin typeface="Yu Gothic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itchFamily="34" charset="-128"/>
                </a:rPr>
                <a:t>만듬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B8CFB78-D29F-472D-96DC-FFEBCE2C6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2.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Plotly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333165"/>
            <a:ext cx="90110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Plotly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  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Matplotlib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Plotly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25FEA7C-CE7E-4A32-8082-A0E599944A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Data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D1F6B3-3F7A-4BC6-9BFE-4485C9F2B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11277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4.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90550" y="1493005"/>
            <a:ext cx="4439595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170766" y="1520799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171D8A1-F6C5-41E2-A189-58AC4CCF1B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: 1.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2C515-4267-4516-A196-01C4D24218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2.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5C03EF0-894F-43B8-81D0-0354D3FD91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3. Job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34001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195" y="4732269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762FBAA-C7EE-4C85-98B5-0FACDD600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17572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4.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4" y="1447799"/>
            <a:ext cx="527427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와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East Asia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를 각각 전처리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ko-KR" altLang="en-US" sz="1050" b="1" dirty="0">
                <a:solidFill>
                  <a:srgbClr val="665641"/>
                </a:solidFill>
                <a:latin typeface="Yu Gothic" pitchFamily="34" charset="-128"/>
              </a:rPr>
              <a:t>오른쪽은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World)</a:t>
            </a: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age, </a:t>
            </a:r>
            <a:r>
              <a:rPr lang="ko-KR" altLang="en-US" sz="1600" dirty="0">
                <a:latin typeface="Yu Gothic" pitchFamily="34" charset="-128"/>
              </a:rPr>
              <a:t>국가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year</a:t>
            </a:r>
            <a:r>
              <a:rPr lang="ko-KR" altLang="en-US" sz="1600" dirty="0">
                <a:latin typeface="Yu Gothic" pitchFamily="34" charset="-128"/>
              </a:rPr>
              <a:t>의 데이터 프레임을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z="1600" dirty="0">
                <a:latin typeface="Yu Gothic" pitchFamily="34" charset="-128"/>
              </a:rPr>
              <a:t>   </a:t>
            </a:r>
            <a:r>
              <a:rPr lang="ko-KR" altLang="en-US" sz="1600" dirty="0" err="1">
                <a:latin typeface="Yu Gothic" pitchFamily="34" charset="-128"/>
              </a:rPr>
              <a:t>만듬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 데이터를 하나의 테이블로 합쳐줌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단일연도 데이터만 뽑아냄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Count </a:t>
            </a:r>
            <a:r>
              <a:rPr lang="ko-KR" altLang="en-US" sz="1600" dirty="0">
                <a:latin typeface="Yu Gothic" pitchFamily="34" charset="-128"/>
              </a:rPr>
              <a:t>값에서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Percent </a:t>
            </a:r>
            <a:r>
              <a:rPr lang="ko-KR" altLang="en-US" sz="1600" dirty="0">
                <a:latin typeface="Yu Gothic" pitchFamily="34" charset="-128"/>
              </a:rPr>
              <a:t>값으로 바꿔줌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그룹화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50" dirty="0"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D106C8-F863-4219-AA74-415F567FF7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5. Degree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학력을 총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다섯개로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분류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:Master’s degree,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Banchelor’s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degree, Doctoral degree, college, I prefer not to answer</a:t>
            </a:r>
          </a:p>
          <a:p>
            <a:endParaRPr lang="en-US" altLang="ko-KR" sz="1600" dirty="0">
              <a:latin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</a:rPr>
              <a:t>    </a:t>
            </a:r>
            <a:r>
              <a:rPr lang="ko-KR" altLang="en-US" sz="1600" dirty="0">
                <a:latin typeface="Yu Gothic" pitchFamily="34" charset="-128"/>
              </a:rPr>
              <a:t>연도별로 학력의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count </a:t>
            </a:r>
            <a:r>
              <a:rPr lang="ko-KR" altLang="en-US" sz="1600" dirty="0">
                <a:latin typeface="Yu Gothic" pitchFamily="34" charset="-128"/>
              </a:rPr>
              <a:t>값을 구해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 </a:t>
            </a:r>
            <a:r>
              <a:rPr lang="ko-KR" altLang="en-US" sz="1600" dirty="0">
                <a:latin typeface="Yu Gothic" pitchFamily="34" charset="-128"/>
              </a:rPr>
              <a:t>으로 만든 다음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하나의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</a:t>
            </a:r>
            <a:r>
              <a:rPr lang="ko-KR" altLang="en-US" sz="1600" dirty="0">
                <a:latin typeface="Yu Gothic" pitchFamily="34" charset="-128"/>
              </a:rPr>
              <a:t>으로 합침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2A32E3-1073-4FE6-A26B-32BB5B5DEB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64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814282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6. Experience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경력을 총 </a:t>
            </a:r>
            <a:r>
              <a:rPr lang="en-US" altLang="ko-KR" sz="1600" b="1" dirty="0">
                <a:solidFill>
                  <a:srgbClr val="665641"/>
                </a:solidFill>
              </a:rPr>
              <a:t>5</a:t>
            </a:r>
            <a:r>
              <a:rPr lang="ko-KR" altLang="en-US" sz="1600" b="1" dirty="0">
                <a:solidFill>
                  <a:srgbClr val="665641"/>
                </a:solidFill>
              </a:rPr>
              <a:t>개로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600" dirty="0"/>
              <a:t>   : 1</a:t>
            </a:r>
            <a:r>
              <a:rPr lang="ko-KR" altLang="en-US" sz="1600" dirty="0" err="1"/>
              <a:t>년이하</a:t>
            </a:r>
            <a:r>
              <a:rPr lang="en-US" altLang="ko-KR" sz="1600" dirty="0"/>
              <a:t>, 1-2</a:t>
            </a:r>
            <a:r>
              <a:rPr lang="ko-KR" altLang="en-US" sz="1600" dirty="0"/>
              <a:t>년</a:t>
            </a:r>
            <a:r>
              <a:rPr lang="en-US" altLang="ko-KR" sz="1600" dirty="0"/>
              <a:t>, 3-5</a:t>
            </a:r>
            <a:r>
              <a:rPr lang="ko-KR" altLang="en-US" sz="1600" dirty="0"/>
              <a:t>년</a:t>
            </a:r>
            <a:r>
              <a:rPr lang="en-US" altLang="ko-KR" sz="1600" dirty="0"/>
              <a:t>, 5-10</a:t>
            </a:r>
            <a:r>
              <a:rPr lang="ko-KR" altLang="en-US" sz="1600" dirty="0"/>
              <a:t>년</a:t>
            </a:r>
            <a:r>
              <a:rPr lang="en-US" altLang="ko-KR" sz="1600" dirty="0"/>
              <a:t>, </a:t>
            </a:r>
            <a:r>
              <a:rPr lang="ko-KR" altLang="en-US" sz="1600" dirty="0"/>
              <a:t>기타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연도별로  경력 </a:t>
            </a:r>
            <a:r>
              <a:rPr lang="en-US" altLang="ko-KR" sz="1600" dirty="0"/>
              <a:t>columns</a:t>
            </a:r>
            <a:r>
              <a:rPr lang="ko-KR" altLang="en-US" sz="1600" dirty="0"/>
              <a:t>를 가진 데이터 프레임을 만들고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경력 </a:t>
            </a:r>
            <a:r>
              <a:rPr lang="en-US" altLang="ko-KR" sz="1600" dirty="0"/>
              <a:t>5</a:t>
            </a:r>
            <a:r>
              <a:rPr lang="ko-KR" altLang="en-US" sz="1600" dirty="0"/>
              <a:t>개 카테고리로 분리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</a:t>
            </a:r>
            <a:r>
              <a:rPr lang="ko-KR" altLang="en-US" sz="1600" dirty="0"/>
              <a:t>전체 </a:t>
            </a:r>
            <a:r>
              <a:rPr lang="en-US" altLang="ko-KR" sz="1600" dirty="0"/>
              <a:t>values</a:t>
            </a:r>
            <a:r>
              <a:rPr lang="ko-KR" altLang="en-US" sz="1600" dirty="0"/>
              <a:t>를 퍼센트로 비율로 바꾼 후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26BE9A5-84DC-433A-B2A5-EAB8E3FF8F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6969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7.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Salary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993929" y="4794137"/>
            <a:ext cx="100703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연봉 구간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999</a:t>
            </a:r>
            <a:r>
              <a:rPr lang="ko-KR" altLang="en-US" sz="1400" dirty="0"/>
              <a:t>달러 이하</a:t>
            </a:r>
            <a:r>
              <a:rPr lang="en-US" altLang="ko-KR" sz="1400" dirty="0"/>
              <a:t>,  1,000-20,000</a:t>
            </a:r>
            <a:r>
              <a:rPr lang="ko-KR" altLang="en-US" sz="1400" dirty="0"/>
              <a:t>달러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20,000-59,999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60,000-99,999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100,000-199,999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'200,000</a:t>
            </a:r>
            <a:r>
              <a:rPr lang="ko-KR" altLang="en-US" sz="1400" dirty="0"/>
              <a:t>달러 이상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Df21</a:t>
            </a:r>
            <a:r>
              <a:rPr lang="ko-KR" altLang="en-US" sz="1400" dirty="0"/>
              <a:t>에서 </a:t>
            </a:r>
            <a:r>
              <a:rPr lang="en-US" altLang="ko-KR" sz="1400" dirty="0"/>
              <a:t>region, Salary, Degree columns </a:t>
            </a:r>
            <a:r>
              <a:rPr lang="ko-KR" altLang="en-US" sz="1400" dirty="0"/>
              <a:t>를 뽑아 데이터 프레임을 만들어주고</a:t>
            </a:r>
            <a:r>
              <a:rPr lang="en-US" altLang="ko-KR" sz="1400" dirty="0"/>
              <a:t>, 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로 분리</a:t>
            </a:r>
            <a:endParaRPr lang="en-US" altLang="ko-KR" sz="14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BAC02C7-9A16-4537-AA45-104D033FB5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8. Language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3" y="1219200"/>
            <a:ext cx="60826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:Python, R, SQL, C, C++, Java, </a:t>
            </a:r>
            <a:r>
              <a:rPr lang="en-US" altLang="ko-KR" sz="1600" b="1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Javascript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Bash</a:t>
            </a:r>
          </a:p>
          <a:p>
            <a:pPr marL="0" lvl="1"/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연도별로 </a:t>
            </a:r>
            <a:r>
              <a:rPr lang="en-US" altLang="ko-KR" sz="1600" dirty="0">
                <a:latin typeface="Yu Gothic UI" panose="020B0500000000000000" pitchFamily="34" charset="-128"/>
              </a:rPr>
              <a:t>Language </a:t>
            </a:r>
            <a:r>
              <a:rPr lang="ko-KR" altLang="en-US" sz="1600" dirty="0">
                <a:latin typeface="Yu Gothic UI" panose="020B0500000000000000" pitchFamily="34" charset="-128"/>
              </a:rPr>
              <a:t>정리하고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퍼센트 값으로 바꾼 후</a:t>
            </a:r>
            <a:r>
              <a:rPr lang="en-US" altLang="ko-KR" sz="1600" dirty="0">
                <a:latin typeface="Yu Gothic UI" panose="020B0500000000000000" pitchFamily="34" charset="-128"/>
              </a:rPr>
              <a:t>,</a:t>
            </a:r>
            <a:r>
              <a:rPr lang="ko-KR" altLang="en-US" sz="1600" dirty="0">
                <a:latin typeface="Yu Gothic UI" panose="020B0500000000000000" pitchFamily="34" charset="-128"/>
              </a:rPr>
              <a:t> 각각 테이블로 만들어줌 </a:t>
            </a:r>
            <a:r>
              <a:rPr lang="en-US" altLang="ko-KR" sz="1600" dirty="0">
                <a:latin typeface="Yu Gothic UI" panose="020B0500000000000000" pitchFamily="34" charset="-128"/>
              </a:rPr>
              <a:t> 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E09EEF-F2C2-4244-8B71-04FB8CDE87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371599"/>
              <a:ext cx="6282692" cy="4371611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5177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36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C526-B4AA-419C-890B-05445BCF27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영광을 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Kaggle’s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A44F4D7-64B2-48E3-B04E-D3A54678EB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F3669-087C-4A1C-A7CC-7996078CC2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 UI" panose="020B05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390B-9AA0-4F8B-A7B3-DA0EDFD8CB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7EB8C-ED12-4189-8B74-E8BF788F1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남성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여성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기타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6F83C-B5D5-4AFE-90BC-DFEEAB8503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282576" y="1557444"/>
            <a:ext cx="4737224" cy="4386156"/>
            <a:chOff x="1282576" y="1557444"/>
            <a:chExt cx="4737224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82576" y="1700769"/>
              <a:ext cx="691913" cy="4242831"/>
              <a:chOff x="407545" y="1157514"/>
              <a:chExt cx="691913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407545" y="1340790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426595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420369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420369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420369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420369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05E01-5084-4082-95A1-D9187FC3E0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618200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b="1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B2CE34-A497-4AAC-9B96-D34C1E7F99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B8034-68FC-4D85-AFB8-75632A7761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E08C5-ECEA-4C3F-A2C6-A2E0D7F65F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r="50000" b="25135"/>
          <a:stretch/>
        </p:blipFill>
        <p:spPr>
          <a:xfrm>
            <a:off x="838200" y="1238003"/>
            <a:ext cx="4285712" cy="2952997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Transformation: </a:t>
            </a: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vs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434" b="20325"/>
          <a:stretch/>
        </p:blipFill>
        <p:spPr>
          <a:xfrm>
            <a:off x="6154575" y="1238003"/>
            <a:ext cx="4343400" cy="31089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3F910-1958-4018-8E5B-EFFF7363F2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1DECB-6418-4301-8860-47430ACE9C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1" y="1011724"/>
            <a:ext cx="6629477" cy="5429944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6629400" y="762000"/>
            <a:ext cx="5257800" cy="589511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9" y="3999866"/>
            <a:ext cx="4268051" cy="254952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C98E-2293-42BA-BB72-A33FB08F9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B28F32-C480-429D-A30B-D7E7E94B34B1}"/>
              </a:ext>
            </a:extLst>
          </p:cNvPr>
          <p:cNvSpPr/>
          <p:nvPr/>
        </p:nvSpPr>
        <p:spPr>
          <a:xfrm>
            <a:off x="6745368" y="823857"/>
            <a:ext cx="4913232" cy="335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석사 이상 학위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40%, </a:t>
            </a:r>
            <a:r>
              <a:rPr lang="ko-KR" altLang="en-US" sz="1200" dirty="0">
                <a:latin typeface="Yu Gothic" panose="020B0400000000000000" pitchFamily="34" charset="-128"/>
              </a:rPr>
              <a:t> 응답자들의 학력이 높다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180975"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East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Asia,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비슷한 경향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4</a:t>
            </a:r>
            <a:r>
              <a:rPr lang="ko-KR" altLang="en-US" sz="1400" dirty="0">
                <a:latin typeface="Yu Gothic" panose="020B0400000000000000" pitchFamily="34" charset="-128"/>
              </a:rPr>
              <a:t>개국 중 유일하게 박사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학사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전문대 이하의 학력이 높음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ko-KR" altLang="en-US" sz="1400" dirty="0">
                <a:latin typeface="Yu Gothic" panose="020B0400000000000000" pitchFamily="34" charset="-128"/>
              </a:rPr>
              <a:t>석사만 낮음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.(</a:t>
            </a:r>
            <a:r>
              <a:rPr lang="ko-KR" altLang="en-US" sz="1400" dirty="0">
                <a:latin typeface="Yu Gothic" panose="020B0400000000000000" pitchFamily="34" charset="-128"/>
              </a:rPr>
              <a:t>교육의 양극화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대만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석사 비율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(55% ),</a:t>
            </a:r>
            <a:r>
              <a:rPr lang="ko-KR" altLang="en-US" sz="1400" dirty="0">
                <a:latin typeface="Yu Gothic" panose="020B0400000000000000" pitchFamily="34" charset="-128"/>
              </a:rPr>
              <a:t> 박사 이상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(13.8%)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400" dirty="0">
                <a:latin typeface="Yu Gothic" panose="020B0400000000000000" pitchFamily="34" charset="-128"/>
              </a:rPr>
              <a:t>학력이 제일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368EAB-E2F2-42C5-A4BD-3C25E306F5F7}"/>
              </a:ext>
            </a:extLst>
          </p:cNvPr>
          <p:cNvSpPr/>
          <p:nvPr/>
        </p:nvSpPr>
        <p:spPr>
          <a:xfrm>
            <a:off x="6838102" y="1529391"/>
            <a:ext cx="79710" cy="292795"/>
          </a:xfrm>
          <a:prstGeom prst="rect">
            <a:avLst/>
          </a:prstGeom>
          <a:solidFill>
            <a:srgbClr val="88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A264-92E6-458B-A807-1EA737915DCE}"/>
              </a:ext>
            </a:extLst>
          </p:cNvPr>
          <p:cNvSpPr/>
          <p:nvPr/>
        </p:nvSpPr>
        <p:spPr>
          <a:xfrm>
            <a:off x="6892590" y="1600200"/>
            <a:ext cx="79710" cy="292795"/>
          </a:xfrm>
          <a:prstGeom prst="rect">
            <a:avLst/>
          </a:prstGeom>
          <a:solidFill>
            <a:srgbClr val="CDD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5C5878-D316-4ED6-A90D-F1AE342F6102}"/>
              </a:ext>
            </a:extLst>
          </p:cNvPr>
          <p:cNvSpPr/>
          <p:nvPr/>
        </p:nvSpPr>
        <p:spPr>
          <a:xfrm>
            <a:off x="6838102" y="2100460"/>
            <a:ext cx="79710" cy="292795"/>
          </a:xfrm>
          <a:prstGeom prst="rect">
            <a:avLst/>
          </a:prstGeom>
          <a:solidFill>
            <a:srgbClr val="F28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3563-707A-4A75-9DCA-C17114D865EA}"/>
              </a:ext>
            </a:extLst>
          </p:cNvPr>
          <p:cNvSpPr/>
          <p:nvPr/>
        </p:nvSpPr>
        <p:spPr>
          <a:xfrm>
            <a:off x="6838102" y="2974280"/>
            <a:ext cx="79710" cy="292795"/>
          </a:xfrm>
          <a:prstGeom prst="rect">
            <a:avLst/>
          </a:prstGeom>
          <a:solidFill>
            <a:srgbClr val="D99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B99935-504A-4491-91DE-A43220AD46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0136A4-E9AF-4D8F-BF5B-4B4C8F80D4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676400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WorldVs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5507" y="1801081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026" name="Picture 2" descr="C:\Users\jiwon\Downloads\newplot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0168" r="-286" b="10166"/>
          <a:stretch/>
        </p:blipFill>
        <p:spPr bwMode="auto">
          <a:xfrm>
            <a:off x="342900" y="1447800"/>
            <a:ext cx="6172201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8F87E-35DF-4ABE-ABEF-A08B5E1E7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283970" y="188465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4"/>
            <a:ext cx="6771598" cy="2188075"/>
            <a:chOff x="5080477" y="1259567"/>
            <a:chExt cx="6771598" cy="2188075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7"/>
              <a:ext cx="6282692" cy="2188075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394392"/>
              <a:ext cx="5562600" cy="18639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1.5 </a:t>
              </a:r>
              <a:r>
                <a:rPr lang="ko-KR" altLang="en-US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캐글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제출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553A1-B447-49D6-9664-65A005B29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56B256-4139-4817-B8F9-07DF62769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295400"/>
            <a:ext cx="6782275" cy="3124199"/>
            <a:chOff x="5028725" y="1419225"/>
            <a:chExt cx="6782275" cy="278169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419225"/>
              <a:ext cx="6282692" cy="2781694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8191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2900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887B1-C993-45D1-8BDD-D92C37613F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동아시아에서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연봉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Research Scientist</a:t>
            </a:r>
            <a:r>
              <a:rPr lang="ko-KR" altLang="en-US" dirty="0">
                <a:latin typeface="Yu Gothic" pitchFamily="34" charset="-128"/>
              </a:rPr>
              <a:t>의 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2-6</a:t>
            </a:r>
            <a:r>
              <a:rPr lang="ko-KR" altLang="en-US" dirty="0">
                <a:latin typeface="Yu Gothic" pitchFamily="34" charset="-128"/>
              </a:rPr>
              <a:t>만달러의 비율이 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29.81%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Machine Learning Engineer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</a:t>
            </a:r>
            <a:r>
              <a:rPr lang="ko-KR" altLang="en-US" dirty="0">
                <a:latin typeface="Yu Gothic" pitchFamily="34" charset="-128"/>
              </a:rPr>
              <a:t>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dirty="0">
                <a:latin typeface="Yu Gothic" pitchFamily="34" charset="-128"/>
              </a:rPr>
              <a:t>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31.89%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Data Scientist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연봉은 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1,000-2</a:t>
            </a:r>
            <a:r>
              <a:rPr lang="ko-KR" altLang="en-US" dirty="0">
                <a:latin typeface="Yu Gothic" pitchFamily="34" charset="-128"/>
              </a:rPr>
              <a:t>만달러의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29.19%</a:t>
            </a:r>
            <a:r>
              <a:rPr lang="ko-KR" altLang="en-US" dirty="0">
                <a:latin typeface="Yu Gothic" pitchFamily="34" charset="-128"/>
              </a:rPr>
              <a:t>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</a:t>
            </a:r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807084" y="2541813"/>
            <a:ext cx="147320" cy="1196798"/>
            <a:chOff x="7520938" y="3289974"/>
            <a:chExt cx="147320" cy="1162558"/>
          </a:xfrm>
        </p:grpSpPr>
        <p:sp>
          <p:nvSpPr>
            <p:cNvPr id="25" name="object 22"/>
            <p:cNvSpPr/>
            <p:nvPr/>
          </p:nvSpPr>
          <p:spPr>
            <a:xfrm>
              <a:off x="7520938" y="3289974"/>
              <a:ext cx="147320" cy="370101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520938" y="4090803"/>
              <a:ext cx="147320" cy="361729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833373" y="4167718"/>
            <a:ext cx="121031" cy="346929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478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(Experience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경력과 연봉의 상관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 </a:t>
            </a:r>
            <a:r>
              <a:rPr lang="ko-KR" altLang="en-US" sz="1600" dirty="0">
                <a:latin typeface="Yu Gothic" pitchFamily="34" charset="-128"/>
              </a:rPr>
              <a:t>경력이 없는 경우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</a:t>
            </a:r>
            <a:r>
              <a:rPr lang="ko-KR" altLang="en-US" sz="1600" dirty="0">
                <a:latin typeface="Yu Gothic" pitchFamily="34" charset="-128"/>
              </a:rPr>
              <a:t>년 이하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1-3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3-10</a:t>
            </a:r>
            <a:r>
              <a:rPr lang="ko-KR" altLang="en-US" sz="1600" dirty="0">
                <a:latin typeface="Yu Gothic" pitchFamily="34" charset="-128"/>
              </a:rPr>
              <a:t>년은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2</a:t>
            </a:r>
            <a:r>
              <a:rPr lang="ko-KR" altLang="en-US" sz="1600" dirty="0">
                <a:latin typeface="Yu Gothic" pitchFamily="34" charset="-128"/>
              </a:rPr>
              <a:t>만 달러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-6</a:t>
            </a:r>
            <a:r>
              <a:rPr lang="ko-KR" altLang="en-US" sz="1600" dirty="0">
                <a:latin typeface="Yu Gothic" pitchFamily="34" charset="-128"/>
              </a:rPr>
              <a:t>만달러의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10-20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6</a:t>
            </a:r>
            <a:r>
              <a:rPr lang="ko-KR" altLang="en-US" sz="1600" dirty="0">
                <a:latin typeface="Yu Gothic" pitchFamily="34" charset="-128"/>
              </a:rPr>
              <a:t>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-10</a:t>
            </a:r>
            <a:r>
              <a:rPr lang="ko-KR" altLang="en-US" sz="1600" dirty="0">
                <a:latin typeface="Yu Gothic" pitchFamily="34" charset="-128"/>
              </a:rPr>
              <a:t>만 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따라서 경력이 많을수록 연봉은 증가했다</a:t>
            </a:r>
            <a:endParaRPr lang="en-US" altLang="ko-KR" dirty="0">
              <a:solidFill>
                <a:srgbClr val="FF0000"/>
              </a:solidFill>
              <a:latin typeface="Yu Gothic" pitchFamily="34" charset="-128"/>
              <a:ea typeface="Yu Gothic" pitchFamily="34" charset="-128"/>
            </a:endParaRP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CA759-C56B-4BFA-BB37-5E53F462BD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6511" y="587327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44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42722" y="15240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3.3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b="1" dirty="0">
                <a:solidFill>
                  <a:srgbClr val="665641"/>
                </a:solidFill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</a:rPr>
              <a:t>의 학력 비교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    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107CE3AA-7731-4A6D-8B23-03146E850A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2"/>
            <a:ext cx="5684063" cy="444383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3.4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887" y="1951671"/>
            <a:ext cx="68355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학력와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연봉의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</a:t>
            </a:r>
            <a:r>
              <a:rPr lang="ko-KR" altLang="en-US" sz="1600" dirty="0">
                <a:latin typeface="Yu Gothic" pitchFamily="34" charset="-128"/>
              </a:rPr>
              <a:t>학력이 대졸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(college)</a:t>
            </a:r>
            <a:r>
              <a:rPr lang="ko-KR" altLang="en-US" sz="1600" dirty="0">
                <a:latin typeface="Yu Gothic" pitchFamily="34" charset="-128"/>
              </a:rPr>
              <a:t>이하 일 경우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</a:t>
            </a:r>
            <a:r>
              <a:rPr lang="ko-KR" altLang="en-US" sz="1600" dirty="0">
                <a:latin typeface="Yu Gothic" pitchFamily="34" charset="-128"/>
              </a:rPr>
              <a:t>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이하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</a:t>
            </a:r>
            <a:r>
              <a:rPr lang="ko-KR" altLang="en-US" sz="1600" dirty="0">
                <a:latin typeface="Yu Gothic" pitchFamily="34" charset="-128"/>
              </a:rPr>
              <a:t> 가장 낮은 연봉이 가장 높은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r>
              <a:rPr lang="ko-KR" altLang="en-US" sz="1600" dirty="0">
                <a:latin typeface="Yu Gothic" pitchFamily="34" charset="-128"/>
              </a:rPr>
              <a:t>       학사학위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(Bachelor’s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석사학위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(Master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박사학위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(Doctoral degree)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:2-6</a:t>
            </a:r>
            <a:r>
              <a:rPr lang="ko-KR" altLang="en-US" sz="1600" dirty="0">
                <a:latin typeface="Yu Gothic" pitchFamily="34" charset="-128"/>
              </a:rPr>
              <a:t>만달러 가 많은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3">
            <a:extLst>
              <a:ext uri="{FF2B5EF4-FFF2-40B4-BE49-F238E27FC236}">
                <a16:creationId xmlns:a16="http://schemas.microsoft.com/office/drawing/2014/main" id="{B0C09A16-E046-47C8-BFAE-1E8852CDD3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46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3.5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(Language)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</a:rPr>
              <a:t>            &gt; </a:t>
            </a:r>
            <a:r>
              <a:rPr lang="en-US" altLang="ko-KR" b="1" dirty="0">
                <a:solidFill>
                  <a:srgbClr val="665641"/>
                </a:solidFill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</a:rPr>
              <a:t>가 많이 사용하는 언어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네번째로</a:t>
            </a:r>
            <a:r>
              <a:rPr lang="ko-KR" altLang="en-US" dirty="0"/>
              <a:t> 사용 빈도가 높은 언어는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FF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675A43B3-832A-4545-A843-3487BF5136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47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41471" y="1519238"/>
            <a:ext cx="4283804" cy="396785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3.6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0343" y="1687286"/>
            <a:ext cx="4244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다차원 범주형 데이터 집합의 시각화</a:t>
            </a:r>
            <a:endParaRPr lang="en-US" altLang="ko-KR" sz="1600" dirty="0"/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555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명의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 Job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대해서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 한다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카테고리의 높이가 높을수록 데이터의 발생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빈도가 증가 함을 나타낸다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DAE27942-81EB-4994-BE01-3C34F0275B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48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064215"/>
            <a:ext cx="6782275" cy="3459920"/>
            <a:chOff x="5028725" y="2064215"/>
            <a:chExt cx="6782275" cy="345992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2064215"/>
              <a:ext cx="6282692" cy="3459920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785676"/>
              <a:ext cx="5562600" cy="257205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4.4 Language 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축에 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None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값 발생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4.5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더 분석 해 보고 싶었던 부분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7716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71600" y="4198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5" y="3856555"/>
            <a:ext cx="100913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)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2010</a:t>
            </a:r>
            <a:r>
              <a:rPr lang="ko-KR" altLang="en-US" dirty="0">
                <a:latin typeface="Yu Gothic" pitchFamily="34" charset="-128"/>
              </a:rPr>
              <a:t>년 설립된 예측모델 및 분석 대회 플랫폼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dirty="0">
                <a:latin typeface="Yu Gothic" pitchFamily="34" charset="-128"/>
              </a:rPr>
              <a:t>데이터 과학자들이 이를 해결하는 모델을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  <a:r>
              <a:rPr lang="ko-KR" altLang="en-US" dirty="0">
                <a:latin typeface="Yu Gothic" pitchFamily="34" charset="-128"/>
              </a:rPr>
              <a:t>개발하고 경쟁한다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7CD76-CF91-4DFA-8E9D-654A69A0A5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D1701-183B-42BA-971D-8AB22D1804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28450-B74B-4A76-BF26-472061C3A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A09A4-EBB7-4F80-A50B-FC6BA3A042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16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788893" y="5181600"/>
            <a:ext cx="10755727" cy="127424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6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Language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축에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값 발생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026" name="Picture 2" descr="C:\Users\jiwon\Downloads\new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6629" b="13039"/>
          <a:stretch/>
        </p:blipFill>
        <p:spPr bwMode="auto">
          <a:xfrm>
            <a:off x="3099252" y="1029095"/>
            <a:ext cx="5531029" cy="4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786370" y="4495800"/>
            <a:ext cx="400751" cy="229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7643" y="5428188"/>
            <a:ext cx="96542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축에 </a:t>
            </a:r>
            <a:r>
              <a:rPr lang="en-US" altLang="ko-KR" sz="1400" dirty="0"/>
              <a:t>0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columns</a:t>
            </a:r>
            <a:r>
              <a:rPr lang="ko-KR" altLang="en-US" sz="1400" dirty="0"/>
              <a:t>이 생긴 오류 발생 치환</a:t>
            </a:r>
            <a:endParaRPr lang="en-US" altLang="ko-KR" sz="1400" dirty="0"/>
          </a:p>
          <a:p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  위의 </a:t>
            </a:r>
            <a:r>
              <a:rPr lang="en-US" altLang="ko-KR" sz="1100" dirty="0"/>
              <a:t>Swift</a:t>
            </a:r>
            <a:r>
              <a:rPr lang="ko-KR" altLang="en-US" sz="1100" dirty="0"/>
              <a:t>라는 </a:t>
            </a:r>
            <a:r>
              <a:rPr lang="en-US" altLang="ko-KR" sz="1100" dirty="0"/>
              <a:t>columns</a:t>
            </a:r>
            <a:r>
              <a:rPr lang="ko-KR" altLang="en-US" sz="1100" dirty="0"/>
              <a:t>이 누락되었는데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아마도</a:t>
            </a:r>
            <a:r>
              <a:rPr lang="en-US" altLang="ko-KR" sz="1100" dirty="0"/>
              <a:t>  Swift</a:t>
            </a:r>
            <a:r>
              <a:rPr lang="ko-KR" altLang="en-US" sz="1100" dirty="0"/>
              <a:t>의 데이터 값이라고 추측한다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‘df21_Ea_DS’ </a:t>
            </a:r>
            <a:r>
              <a:rPr lang="ko-KR" altLang="en-US" sz="1100" dirty="0"/>
              <a:t>데이터 프레임 확인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818C6-6823-40CC-B635-19FAF15E3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사용하는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IDE,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등을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만들어 보고 싶었음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946E6C-DE7F-425B-8D12-4B004DF03D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717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295400" y="4960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5790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 Summary :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ko-KR" altLang="en-US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in East Asia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5.2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in East Asia as Data Scientist</a:t>
              </a: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0CBBF-5024-49BB-9BA9-8B7BBB116F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306211" y="1408276"/>
            <a:ext cx="1615639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6003599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883733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763867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466583" y="1368189"/>
            <a:ext cx="2300759" cy="5231766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552166" y="3690775"/>
            <a:ext cx="2129594" cy="2249414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763936" y="1832043"/>
            <a:ext cx="1706052" cy="1553652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880566" y="1394023"/>
            <a:ext cx="8778034" cy="5231766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3081773" y="3837277"/>
            <a:ext cx="929226" cy="929226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3081773" y="5330589"/>
            <a:ext cx="929226" cy="929226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3081773" y="2343963"/>
            <a:ext cx="929226" cy="929226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904983" y="3555233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904983" y="5048546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211268" y="1481400"/>
            <a:ext cx="0" cy="514800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880566" y="2130189"/>
            <a:ext cx="8712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493305" y="929932"/>
            <a:ext cx="1241451" cy="1057176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90263" y="929932"/>
            <a:ext cx="1057176" cy="1057176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241567" y="929932"/>
            <a:ext cx="1057176" cy="1057176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9979987" y="929932"/>
            <a:ext cx="1398651" cy="1057176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249514" y="2150623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3101977" y="4022668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3101977" y="5427064"/>
            <a:ext cx="86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Mucnie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Leanint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3101977" y="2533296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249514" y="35756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269708" y="50744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9869687" y="3795447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485790" y="2568578"/>
            <a:ext cx="387044" cy="525173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9910843" y="3093751"/>
            <a:ext cx="1536939" cy="685277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EF2BE-46CF-4745-A99B-FBBD6AADAF92}"/>
              </a:ext>
            </a:extLst>
          </p:cNvPr>
          <p:cNvGrpSpPr/>
          <p:nvPr/>
        </p:nvGrpSpPr>
        <p:grpSpPr>
          <a:xfrm>
            <a:off x="5943600" y="2362200"/>
            <a:ext cx="1950503" cy="1416828"/>
            <a:chOff x="7772757" y="2362200"/>
            <a:chExt cx="1950503" cy="141682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8E2F8C-C601-4607-8D1A-8D7D61C010DE}"/>
                </a:ext>
              </a:extLst>
            </p:cNvPr>
            <p:cNvGrpSpPr/>
            <p:nvPr/>
          </p:nvGrpSpPr>
          <p:grpSpPr>
            <a:xfrm>
              <a:off x="8007197" y="3093751"/>
              <a:ext cx="1536939" cy="685277"/>
              <a:chOff x="6034769" y="2921082"/>
              <a:chExt cx="2229031" cy="99386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9FAB230-B2E8-4527-86AF-8EA62BCCA37A}"/>
                  </a:ext>
                </a:extLst>
              </p:cNvPr>
              <p:cNvSpPr/>
              <p:nvPr/>
            </p:nvSpPr>
            <p:spPr>
              <a:xfrm>
                <a:off x="6779819" y="2921082"/>
                <a:ext cx="738931" cy="99386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8DF741-FFA9-4645-BD2C-E2873B1272DF}"/>
                  </a:ext>
                </a:extLst>
              </p:cNvPr>
              <p:cNvSpPr/>
              <p:nvPr/>
            </p:nvSpPr>
            <p:spPr>
              <a:xfrm>
                <a:off x="7543800" y="3482943"/>
                <a:ext cx="72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1D930B-8D7E-4004-8135-6713B2E5DBD9}"/>
                  </a:ext>
                </a:extLst>
              </p:cNvPr>
              <p:cNvSpPr/>
              <p:nvPr/>
            </p:nvSpPr>
            <p:spPr>
              <a:xfrm>
                <a:off x="6034769" y="3122943"/>
                <a:ext cx="720000" cy="792000"/>
              </a:xfrm>
              <a:prstGeom prst="rect">
                <a:avLst/>
              </a:prstGeom>
              <a:solidFill>
                <a:srgbClr val="C873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DFD5AC-C4F6-4188-8E99-9F83879FA0B4}"/>
                </a:ext>
              </a:extLst>
            </p:cNvPr>
            <p:cNvSpPr txBox="1"/>
            <p:nvPr/>
          </p:nvSpPr>
          <p:spPr>
            <a:xfrm>
              <a:off x="7772757" y="2968515"/>
              <a:ext cx="8883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박사 이상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723B5C-0CF4-4C5B-BB51-617A3D995D60}"/>
                </a:ext>
              </a:extLst>
            </p:cNvPr>
            <p:cNvSpPr txBox="1"/>
            <p:nvPr/>
          </p:nvSpPr>
          <p:spPr>
            <a:xfrm>
              <a:off x="8834873" y="3230449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학사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D08518F-0D3A-4CF3-AF3F-F0D163AA107E}"/>
                </a:ext>
              </a:extLst>
            </p:cNvPr>
            <p:cNvGrpSpPr/>
            <p:nvPr/>
          </p:nvGrpSpPr>
          <p:grpSpPr>
            <a:xfrm>
              <a:off x="8763232" y="2362200"/>
              <a:ext cx="548202" cy="743845"/>
              <a:chOff x="10591328" y="3754713"/>
              <a:chExt cx="387044" cy="525173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818FF6C-C66E-4208-B977-87CF21C1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328" y="3756666"/>
                <a:ext cx="0" cy="5232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04E48CCB-57BD-45F0-8AC1-D8CBABD6974C}"/>
                  </a:ext>
                </a:extLst>
              </p:cNvPr>
              <p:cNvSpPr/>
              <p:nvPr/>
            </p:nvSpPr>
            <p:spPr>
              <a:xfrm rot="5400000">
                <a:off x="10639968" y="3716071"/>
                <a:ext cx="299761" cy="377046"/>
              </a:xfrm>
              <a:prstGeom prst="triangle">
                <a:avLst/>
              </a:prstGeom>
              <a:solidFill>
                <a:srgbClr val="DB7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DCC7C-51C9-4736-8D25-8E39A4D84629}"/>
                </a:ext>
              </a:extLst>
            </p:cNvPr>
            <p:cNvSpPr txBox="1"/>
            <p:nvPr/>
          </p:nvSpPr>
          <p:spPr>
            <a:xfrm>
              <a:off x="8498214" y="2446191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</a:rPr>
                <a:t>석사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78983E6-57CF-4F53-B58A-8CD6EBCC4F82}"/>
              </a:ext>
            </a:extLst>
          </p:cNvPr>
          <p:cNvSpPr txBox="1"/>
          <p:nvPr/>
        </p:nvSpPr>
        <p:spPr>
          <a:xfrm>
            <a:off x="78699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~</a:t>
            </a:r>
            <a:r>
              <a:rPr lang="en-US" altLang="ko-KR" sz="1800" dirty="0">
                <a:latin typeface="Yu Gothic" panose="020B0400000000000000" pitchFamily="34" charset="-128"/>
              </a:rPr>
              <a:t>3y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:14%</a:t>
            </a:r>
          </a:p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3~5</a:t>
            </a:r>
            <a:r>
              <a:rPr lang="ko-KR" altLang="en-US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:16.9%</a:t>
            </a:r>
          </a:p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5~10: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28</a:t>
            </a:r>
            <a:r>
              <a:rPr lang="en-US" altLang="ko-KR" sz="1800" dirty="0">
                <a:latin typeface="Yu Gothic" panose="020B0400000000000000" pitchFamily="34" charset="-128"/>
              </a:rPr>
              <a:t>%</a:t>
            </a:r>
          </a:p>
          <a:p>
            <a:pPr algn="ctr"/>
            <a:r>
              <a:rPr lang="en-US" altLang="ko-KR" b="1" dirty="0">
                <a:latin typeface="Yu Gothic" panose="020B0400000000000000" pitchFamily="34" charset="-128"/>
              </a:rPr>
              <a:t>10~: 38%</a:t>
            </a:r>
            <a:endParaRPr lang="en-US" altLang="ko-KR" sz="1800" b="1" dirty="0">
              <a:latin typeface="Yu Gothic" panose="020B0400000000000000" pitchFamily="34" charset="-128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726FA1-38BE-41F5-8DEC-EEFBA7AD794C}"/>
              </a:ext>
            </a:extLst>
          </p:cNvPr>
          <p:cNvSpPr/>
          <p:nvPr/>
        </p:nvSpPr>
        <p:spPr>
          <a:xfrm>
            <a:off x="5980707" y="4284278"/>
            <a:ext cx="3680354" cy="2341509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94A86E-3E78-4A2E-814F-2B6A69CA4DFC}"/>
              </a:ext>
            </a:extLst>
          </p:cNvPr>
          <p:cNvSpPr/>
          <p:nvPr/>
        </p:nvSpPr>
        <p:spPr>
          <a:xfrm>
            <a:off x="6699472" y="3962400"/>
            <a:ext cx="2270035" cy="456656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$ 25,000~100,000 </a:t>
            </a:r>
            <a:r>
              <a:rPr lang="ko-KR" altLang="en-US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연봉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44DAA-DD62-4D6E-B6D3-6E0BCBF7B53A}"/>
              </a:ext>
            </a:extLst>
          </p:cNvPr>
          <p:cNvSpPr txBox="1"/>
          <p:nvPr/>
        </p:nvSpPr>
        <p:spPr>
          <a:xfrm>
            <a:off x="61244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~</a:t>
            </a:r>
            <a:r>
              <a:rPr lang="ko-KR" altLang="en-US" sz="1800" dirty="0">
                <a:latin typeface="Yu Gothic" panose="020B0400000000000000" pitchFamily="34" charset="-128"/>
              </a:rPr>
              <a:t>전문 </a:t>
            </a:r>
            <a:r>
              <a:rPr lang="en-US" altLang="ko-KR" sz="1800" dirty="0">
                <a:latin typeface="Yu Gothic" panose="020B0400000000000000" pitchFamily="34" charset="-128"/>
              </a:rPr>
              <a:t>: 29%</a:t>
            </a:r>
          </a:p>
          <a:p>
            <a:pPr algn="ctr"/>
            <a:r>
              <a:rPr lang="ko-KR" altLang="en-US" sz="1800" b="1" dirty="0">
                <a:latin typeface="Yu Gothic" panose="020B0400000000000000" pitchFamily="34" charset="-128"/>
              </a:rPr>
              <a:t>학사 </a:t>
            </a:r>
            <a:r>
              <a:rPr lang="en-US" altLang="ko-KR" sz="1800" b="1" dirty="0">
                <a:latin typeface="Yu Gothic" panose="020B0400000000000000" pitchFamily="34" charset="-128"/>
              </a:rPr>
              <a:t>: 44%</a:t>
            </a:r>
          </a:p>
          <a:p>
            <a:pPr algn="ctr"/>
            <a:r>
              <a:rPr lang="ko-KR" altLang="en-US" dirty="0">
                <a:latin typeface="Yu Gothic" panose="020B0400000000000000" pitchFamily="34" charset="-128"/>
              </a:rPr>
              <a:t>석사 </a:t>
            </a:r>
            <a:r>
              <a:rPr lang="en-US" altLang="ko-KR" dirty="0">
                <a:latin typeface="Yu Gothic" panose="020B0400000000000000" pitchFamily="34" charset="-128"/>
              </a:rPr>
              <a:t>: 32%</a:t>
            </a:r>
          </a:p>
          <a:p>
            <a:pPr algn="ctr"/>
            <a:r>
              <a:rPr lang="ko-KR" altLang="en-US" sz="1800" dirty="0">
                <a:latin typeface="Yu Gothic" panose="020B0400000000000000" pitchFamily="34" charset="-128"/>
              </a:rPr>
              <a:t>박사</a:t>
            </a:r>
            <a:r>
              <a:rPr lang="en-US" altLang="ko-KR" sz="1800" dirty="0">
                <a:latin typeface="Yu Gothic" panose="020B0400000000000000" pitchFamily="34" charset="-128"/>
              </a:rPr>
              <a:t>~: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42%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01686" y="3093751"/>
            <a:ext cx="1536939" cy="685277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A4B5303-AFF8-405B-BB3E-C81DB13D07E8}"/>
              </a:ext>
            </a:extLst>
          </p:cNvPr>
          <p:cNvSpPr txBox="1"/>
          <p:nvPr/>
        </p:nvSpPr>
        <p:spPr>
          <a:xfrm>
            <a:off x="6663677" y="5940515"/>
            <a:ext cx="2440112" cy="369332"/>
          </a:xfrm>
          <a:prstGeom prst="rect">
            <a:avLst/>
          </a:prstGeom>
          <a:solidFill>
            <a:srgbClr val="E47469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학사 이상 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04724-ED50-4775-B73A-A7847D634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970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295400" y="5722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Reference</a:t>
            </a:r>
          </a:p>
        </p:txBody>
      </p:sp>
      <p:sp>
        <p:nvSpPr>
          <p:cNvPr id="29" name="object 9"/>
          <p:cNvSpPr txBox="1"/>
          <p:nvPr/>
        </p:nvSpPr>
        <p:spPr>
          <a:xfrm>
            <a:off x="948054" y="1117607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85020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6300" y="1752600"/>
            <a:ext cx="11201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동아시아 지역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2"/>
              </a:rPr>
              <a:t>https://ko.wikipedia.org/wiki/%EB%8F%99%EC%95%84%EC%8B%9C%EC%95%84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동아시아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3"/>
              </a:rPr>
              <a:t>https://ko.wikipedia.org/wiki/%EC%95%84%EC%8B%9C%EC%95%84%EC%9D%98_%EC%9D%B8%EA%B5%AC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세계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4"/>
              </a:rPr>
              <a:t>https://ko.wikipedia.org/wiki/%EC%84%B8%EA%B3%84_%EC%9D%B8%EA%B5%AC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>
                <a:hlinkClick r:id="rId5"/>
              </a:rPr>
              <a:t>https://ko.wikipedia.org/wiki/%EC%9D%B8%EA%B0%84_%EA%B0%9C%EB%B0%9C_%EC%A7%80%EC%88%98#2020%EB%85%84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</a:p>
          <a:p>
            <a:r>
              <a:rPr lang="ko-KR" altLang="en-US" sz="1100" dirty="0"/>
              <a:t>동아시아 인간개발지수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6"/>
              </a:rPr>
              <a:t>https://namu.wiki/w/%EB%8F%99%EC%95%84%EC%8B%9C%EC%95%84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en-US" altLang="ko-KR" sz="1100" dirty="0"/>
              <a:t> Data Scientist</a:t>
            </a:r>
            <a:r>
              <a:rPr lang="ko-KR" altLang="en-US" sz="1100" dirty="0"/>
              <a:t>란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7"/>
              </a:rPr>
              <a:t>https://dataprofessional.tistory.com/126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	  	</a:t>
            </a:r>
            <a:r>
              <a:rPr lang="en-US" altLang="ko-KR" sz="1100" dirty="0">
                <a:hlinkClick r:id="rId8"/>
              </a:rPr>
              <a:t>https://terms.naver.com/entry.naver?docId=1691563&amp;cid=42171&amp;categoryId=42183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ko-KR" altLang="en-US" sz="1100" dirty="0"/>
              <a:t>이란   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9"/>
              </a:rPr>
              <a:t>https://ko.wikipedia.org/wiki/%EC%BA%90%EA%B8%80</a:t>
            </a:r>
            <a:endParaRPr lang="en-US" altLang="ko-KR" sz="1100" dirty="0"/>
          </a:p>
          <a:p>
            <a:r>
              <a:rPr lang="en-US" altLang="ko-KR" sz="1100" dirty="0"/>
              <a:t>Python</a:t>
            </a:r>
            <a:r>
              <a:rPr lang="ko-KR" altLang="en-US" sz="1100" dirty="0"/>
              <a:t>이란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10"/>
              </a:rPr>
              <a:t>https://ko.wikipedia.org/wiki/%ED%8C%8C%EC%9D%B4%EC%8D%AC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en-US" altLang="ko-KR" sz="1100" dirty="0"/>
              <a:t> competition Ref.	</a:t>
            </a:r>
            <a:r>
              <a:rPr lang="ko-KR" altLang="en-US" sz="1100" dirty="0"/>
              <a:t>https://www.kaggle.com/miguelfzzz/the-typical-kaggle-data-scientist-in-2021</a:t>
            </a:r>
          </a:p>
          <a:p>
            <a:r>
              <a:rPr lang="en-US" altLang="ko-KR" sz="1100" dirty="0"/>
              <a:t>		</a:t>
            </a:r>
            <a:r>
              <a:rPr lang="ko-KR" altLang="en-US" sz="1100" dirty="0"/>
              <a:t>https://www.kaggle.com/desalegngeb/how-popular-is-kaggle-in-africa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77D2-CA30-4CFA-9590-428EB30B965E}"/>
              </a:ext>
            </a:extLst>
          </p:cNvPr>
          <p:cNvSpPr txBox="1"/>
          <p:nvPr/>
        </p:nvSpPr>
        <p:spPr>
          <a:xfrm>
            <a:off x="2742493" y="4198202"/>
            <a:ext cx="6108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&lt;</a:t>
            </a:r>
            <a:r>
              <a:rPr lang="ko-KR" altLang="en-US" sz="1100" dirty="0" err="1"/>
              <a:t>div</a:t>
            </a:r>
            <a:r>
              <a:rPr lang="ko-KR" altLang="en-US" sz="1100" dirty="0"/>
              <a:t>&gt;</a:t>
            </a:r>
            <a:r>
              <a:rPr lang="ko-KR" altLang="en-US" sz="1100" dirty="0" err="1"/>
              <a:t>Icons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made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="https://www.freepik.com"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"&gt;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&lt;/</a:t>
            </a:r>
            <a:r>
              <a:rPr lang="ko-KR" altLang="en-US" sz="1100" dirty="0" err="1"/>
              <a:t>a</a:t>
            </a:r>
            <a:r>
              <a:rPr lang="ko-KR" altLang="en-US" sz="1100" dirty="0"/>
              <a:t>&gt;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="https://www.flaticon.com/"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Flaticon</a:t>
            </a:r>
            <a:r>
              <a:rPr lang="ko-KR" altLang="en-US" sz="11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8080F-47EC-4050-83B5-085DF6C6A9E4}"/>
              </a:ext>
            </a:extLst>
          </p:cNvPr>
          <p:cNvSpPr txBox="1"/>
          <p:nvPr/>
        </p:nvSpPr>
        <p:spPr>
          <a:xfrm>
            <a:off x="876300" y="4323453"/>
            <a:ext cx="92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flaricon</a:t>
            </a:r>
            <a:endParaRPr lang="en-US" altLang="ko-KR" sz="11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EEA07A8-0F19-4312-B170-09C956311C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 Machine Learning &amp; Data Science Survey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2017</a:t>
            </a:r>
            <a:r>
              <a:rPr lang="ko-KR" altLang="en-US" dirty="0">
                <a:latin typeface="Yu Gothic" pitchFamily="34" charset="-128"/>
              </a:rPr>
              <a:t>년부터 이어져온 대회로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21/09/01</a:t>
            </a:r>
            <a:r>
              <a:rPr lang="ko-KR" altLang="en-US" dirty="0">
                <a:latin typeface="Yu Gothic" pitchFamily="34" charset="-128"/>
              </a:rPr>
              <a:t>부터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21/10/04</a:t>
            </a:r>
            <a:r>
              <a:rPr lang="ko-KR" altLang="en-US" dirty="0">
                <a:latin typeface="Yu Gothic" pitchFamily="34" charset="-128"/>
              </a:rPr>
              <a:t>동안  </a:t>
            </a:r>
            <a:r>
              <a:rPr lang="en-US" altLang="ko-KR" dirty="0" err="1">
                <a:latin typeface="Yu Gothic" pitchFamily="34" charset="-128"/>
                <a:ea typeface="Yu Gothic" pitchFamily="34" charset="-128"/>
              </a:rPr>
              <a:t>Kaggler</a:t>
            </a:r>
            <a:r>
              <a:rPr lang="ko-KR" altLang="en-US" dirty="0">
                <a:latin typeface="Yu Gothic" pitchFamily="34" charset="-128"/>
              </a:rPr>
              <a:t>들을 대상으로 진행한 설문조사의 결과를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 데이터로 분석하여 각자의 창의적인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‘Story’</a:t>
            </a:r>
            <a:r>
              <a:rPr lang="ko-KR" altLang="en-US" dirty="0">
                <a:latin typeface="Yu Gothic" pitchFamily="34" charset="-128"/>
              </a:rPr>
              <a:t>를 진행하고 데이터를 시각화하는 대회이다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26BD7-BC7E-4C82-B6DE-10BB1647FB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475659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828800"/>
            <a:ext cx="649103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데이터 사이언스는 통계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과학적 방법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인공지능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(AI) </a:t>
            </a:r>
            <a:r>
              <a:rPr lang="ko-KR" altLang="en-US" sz="1600" dirty="0">
                <a:latin typeface="Yu Gothic" pitchFamily="34" charset="-128"/>
              </a:rPr>
              <a:t>및 데이터 분석을   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포함한 여러 분야를 결합하여 데이터에서 가치를 추출한다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데이터 과학자는 현장에 존재하는 대량의 데이터를 모으고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  </a:t>
            </a:r>
            <a:r>
              <a:rPr lang="ko-KR" altLang="en-US" sz="1600" dirty="0">
                <a:latin typeface="Yu Gothic" pitchFamily="34" charset="-128"/>
              </a:rPr>
              <a:t>분석에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적합한 형태로 가공하고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데이터가 의미하는 바를 이    야기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(story)</a:t>
            </a:r>
            <a:r>
              <a:rPr lang="ko-KR" altLang="en-US" sz="1600" dirty="0">
                <a:latin typeface="Yu Gothic" pitchFamily="34" charset="-128"/>
              </a:rPr>
              <a:t>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담아 다른 사람에게 효과적으로 전달하는 역할을 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  <a:endParaRPr lang="ko-KR" altLang="en-US" sz="1600" dirty="0">
              <a:latin typeface="Yu Gothic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C54D51-D620-4996-8EC3-09E890C2B6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638800" y="445515"/>
            <a:ext cx="5573784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1009681" y="3683232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716" y="3799344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 무엇을 </a:t>
            </a:r>
            <a:r>
              <a:rPr lang="ko-KR" altLang="en-US" dirty="0" err="1"/>
              <a:t>준비해야할까</a:t>
            </a:r>
            <a:r>
              <a:rPr lang="en-US" altLang="ko-KR" dirty="0"/>
              <a:t>?  	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7" y="1443968"/>
            <a:ext cx="2137145" cy="2137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43968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" y="1061493"/>
            <a:ext cx="4481827" cy="244137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FAE146-D281-4C72-9B4A-4180244763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820BF-2ACA-4707-BD93-8D4ADDE9E8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/>
              <a:t> /60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캐글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 제출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09750"/>
            <a:ext cx="5410200" cy="1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5344</Words>
  <Application>Microsoft Office PowerPoint</Application>
  <PresentationFormat>와이드스크린</PresentationFormat>
  <Paragraphs>1097</Paragraphs>
  <Slides>60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Yu Gothic</vt:lpstr>
      <vt:lpstr>Yu Gothic UI</vt:lpstr>
      <vt:lpstr>Gulim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712</cp:revision>
  <dcterms:created xsi:type="dcterms:W3CDTF">2021-11-25T02:20:55Z</dcterms:created>
  <dcterms:modified xsi:type="dcterms:W3CDTF">2021-11-26T06:51:35Z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